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Nunito"/>
      <p:regular r:id="rId11"/>
      <p:bold r:id="rId12"/>
      <p:italic r:id="rId13"/>
      <p:boldItalic r:id="rId14"/>
    </p:embeddedFont>
    <p:embeddedFont>
      <p:font typeface="Maven Pro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unito-regular.fntdata"/><Relationship Id="rId10" Type="http://schemas.openxmlformats.org/officeDocument/2006/relationships/slide" Target="slides/slide5.xml"/><Relationship Id="rId13" Type="http://schemas.openxmlformats.org/officeDocument/2006/relationships/font" Target="fonts/Nunito-italic.fntdata"/><Relationship Id="rId12" Type="http://schemas.openxmlformats.org/officeDocument/2006/relationships/font" Target="fonts/Nuni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avenPro-regular.fntdata"/><Relationship Id="rId14" Type="http://schemas.openxmlformats.org/officeDocument/2006/relationships/font" Target="fonts/Nunito-boldItalic.fntdata"/><Relationship Id="rId16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d578dd5f52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d578dd5f52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d578dd5f52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d578dd5f52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d578dd5f52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d578dd5f52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d578dd5f52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d578dd5f52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25"/>
            <a:ext cx="45981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from cities, and optimize them.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257550"/>
            <a:ext cx="5016000" cy="10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一</a:t>
            </a:r>
            <a:r>
              <a:rPr lang="en" sz="1300"/>
              <a:t>An overview of data extraction methods in urban environments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 Bao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846600" y="1597875"/>
            <a:ext cx="70305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Booming population of cities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 2020, 56.2% of world population was urban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Importance of cities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Economic Prosperities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Social Movements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Backlash of rapid urbanization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Traffic congestion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Air pollution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Overcrowdedness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Unable to  solve it </a:t>
            </a:r>
            <a:r>
              <a:rPr lang="en"/>
              <a:t>efficiently </a:t>
            </a:r>
            <a:r>
              <a:rPr lang="en"/>
              <a:t>due to limits of data.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 are useful because of Data Science.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Utiliz</a:t>
            </a:r>
            <a:r>
              <a:rPr lang="en"/>
              <a:t>ation of data science methodologies to extract valuable urban data, to serve as reference for policy makers to improve city environment.</a:t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2050" y="843975"/>
            <a:ext cx="4043351" cy="269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Methods: Machine Learning</a:t>
            </a:r>
            <a:endParaRPr/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1303800" y="1521625"/>
            <a:ext cx="3550500" cy="30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Introduction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</a:t>
            </a:r>
            <a:r>
              <a:rPr lang="en"/>
              <a:t>utomatically-improved algorithms through experience and by the use of data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Mechanism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Weighted vote of various models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Case Study: C</a:t>
            </a:r>
            <a:r>
              <a:rPr lang="en"/>
              <a:t>onterminous United States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Objective: large-scale urban extent mapping at an intermediate resolution (500 m)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Outcome &amp; </a:t>
            </a:r>
            <a:r>
              <a:rPr lang="en"/>
              <a:t>efficiency</a:t>
            </a:r>
            <a:r>
              <a:rPr lang="en"/>
              <a:t>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Accuracy: &gt;95% from past data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5975" y="1341575"/>
            <a:ext cx="3984900" cy="319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Methods: Agent-Based Modeling</a:t>
            </a:r>
            <a:endParaRPr/>
          </a:p>
        </p:txBody>
      </p:sp>
      <p:sp>
        <p:nvSpPr>
          <p:cNvPr id="298" name="Google Shape;298;p16"/>
          <p:cNvSpPr txBox="1"/>
          <p:nvPr>
            <p:ph idx="1" type="body"/>
          </p:nvPr>
        </p:nvSpPr>
        <p:spPr>
          <a:xfrm>
            <a:off x="1210875" y="1650200"/>
            <a:ext cx="3600600" cy="28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Introduction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Models for simulating the interactions of autonomous agents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Mechanism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Observe the effects at a higher level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Case Study, Hamburg City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Potential human exposures to environmental stresses (pollutants)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Outcome &amp; efficiency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Offer advice on citizen behaviors after simulations</a:t>
            </a:r>
            <a:endParaRPr/>
          </a:p>
        </p:txBody>
      </p:sp>
      <p:pic>
        <p:nvPicPr>
          <p:cNvPr id="299" name="Google Shape;2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3050" y="1750275"/>
            <a:ext cx="4326651" cy="245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Gap &amp; Future</a:t>
            </a:r>
            <a:endParaRPr/>
          </a:p>
        </p:txBody>
      </p:sp>
      <p:sp>
        <p:nvSpPr>
          <p:cNvPr id="305" name="Google Shape;305;p17"/>
          <p:cNvSpPr txBox="1"/>
          <p:nvPr>
            <p:ph idx="1" type="body"/>
          </p:nvPr>
        </p:nvSpPr>
        <p:spPr>
          <a:xfrm>
            <a:off x="596550" y="1597875"/>
            <a:ext cx="40647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Gap of current methodologies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Verification &amp; Applicability?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Presentation of a board research plan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Integration</a:t>
            </a:r>
            <a:r>
              <a:rPr lang="en"/>
              <a:t> of the two data science methodologies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Predict &amp; Observe the effects after the implementation of a hypothetical policy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More informed city planners, better policy &amp; infrastructure for citizens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 testable version of city.</a:t>
            </a:r>
            <a:endParaRPr sz="1400"/>
          </a:p>
        </p:txBody>
      </p:sp>
      <p:pic>
        <p:nvPicPr>
          <p:cNvPr id="306" name="Google Shape;3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250" y="1597875"/>
            <a:ext cx="4298849" cy="241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0C1414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